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 /><Relationship Id="rId2" Type="http://schemas.openxmlformats.org/package/2006/relationships/metadata/core-properties" Target="docProps/core.xml" /><Relationship Id="rId1" Type="http://schemas.openxmlformats.org/officeDocument/2006/relationships/officeDocument" Target="ppt/presentation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Red Hat Text" panose="02010303040201060303" pitchFamily="2" charset="0"/>
      <p:regular r:id="rId13"/>
    </p:embeddedFont>
    <p:embeddedFont>
      <p:font typeface="Roboto Light" panose="02000000000000000000" pitchFamily="2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font" Target="fonts/font1.fntdata" /><Relationship Id="rId18" Type="http://schemas.openxmlformats.org/officeDocument/2006/relationships/tableStyles" Target="tableStyles.xml" /><Relationship Id="rId3" Type="http://schemas.openxmlformats.org/officeDocument/2006/relationships/slide" Target="slides/slide2.xml" /><Relationship Id="rId7" Type="http://schemas.openxmlformats.org/officeDocument/2006/relationships/slide" Target="slides/slide6.xml" /><Relationship Id="rId12" Type="http://schemas.openxmlformats.org/officeDocument/2006/relationships/notesMaster" Target="notesMasters/notesMaster1.xml" /><Relationship Id="rId17" Type="http://schemas.openxmlformats.org/officeDocument/2006/relationships/theme" Target="theme/theme1.xml" /><Relationship Id="rId2" Type="http://schemas.openxmlformats.org/officeDocument/2006/relationships/slide" Target="slides/slide1.xml" /><Relationship Id="rId16" Type="http://schemas.openxmlformats.org/officeDocument/2006/relationships/viewProps" Target="viewProps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slide" Target="slides/slide10.xml" /><Relationship Id="rId5" Type="http://schemas.openxmlformats.org/officeDocument/2006/relationships/slide" Target="slides/slide4.xml" /><Relationship Id="rId15" Type="http://schemas.openxmlformats.org/officeDocument/2006/relationships/presProps" Target="presProps.xml" /><Relationship Id="rId10" Type="http://schemas.openxmlformats.org/officeDocument/2006/relationships/slide" Target="slides/slide9.xml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font" Target="fonts/font2.fntdata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660900" y="0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121C32-F7CC-534F-843E-22E7E7E820D5}" type="datetimeFigureOut">
              <a:rPr lang="en-US" smtClean="0"/>
              <a:t>11/25/2025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273050" y="1828800"/>
            <a:ext cx="8775700" cy="493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3896975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660900" y="13896975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463B6E-25BD-A545-BE7F-51FBB540D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7841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 /><Relationship Id="rId1" Type="http://schemas.openxmlformats.org/officeDocument/2006/relationships/notesMaster" Target="../notesMasters/notesMaster1.xml" 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 /><Relationship Id="rId1" Type="http://schemas.openxmlformats.org/officeDocument/2006/relationships/notesMaster" Target="../notesMasters/notesMaster1.xml" 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 /><Relationship Id="rId1" Type="http://schemas.openxmlformats.org/officeDocument/2006/relationships/notesMaster" Target="../notesMasters/notesMaster1.xml" 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 /><Relationship Id="rId1" Type="http://schemas.openxmlformats.org/officeDocument/2006/relationships/notesMaster" Target="../notesMasters/notesMaster1.xml" 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 /><Relationship Id="rId1" Type="http://schemas.openxmlformats.org/officeDocument/2006/relationships/notesMaster" Target="../notesMasters/notesMaster1.xml" 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 /><Relationship Id="rId1" Type="http://schemas.openxmlformats.org/officeDocument/2006/relationships/notesMaster" Target="../notesMasters/notesMaster1.xml" 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 /><Relationship Id="rId1" Type="http://schemas.openxmlformats.org/officeDocument/2006/relationships/notesMaster" Target="../notesMasters/notesMaster1.xml" 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 /><Relationship Id="rId1" Type="http://schemas.openxmlformats.org/officeDocument/2006/relationships/notesMaster" Target="../notesMasters/notesMaster1.xml" 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 /><Relationship Id="rId1" Type="http://schemas.openxmlformats.org/officeDocument/2006/relationships/notesMaster" Target="../notesMasters/notesMaster1.xml" 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.png" 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.png" 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.png" 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.png" 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.png" 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.png" 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.png" 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.png" 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.png" 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.png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notesSlide" Target="../notesSlides/notesSlide1.xml" /><Relationship Id="rId1" Type="http://schemas.openxmlformats.org/officeDocument/2006/relationships/slideLayout" Target="../slideLayouts/slideLayout2.xml" 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 /><Relationship Id="rId2" Type="http://schemas.openxmlformats.org/officeDocument/2006/relationships/notesSlide" Target="../notesSlides/notesSlide10.xml" /><Relationship Id="rId1" Type="http://schemas.openxmlformats.org/officeDocument/2006/relationships/slideLayout" Target="../slideLayouts/slideLayout11.xml" 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 /><Relationship Id="rId3" Type="http://schemas.openxmlformats.org/officeDocument/2006/relationships/image" Target="../media/image4.png" /><Relationship Id="rId7" Type="http://schemas.openxmlformats.org/officeDocument/2006/relationships/image" Target="../media/image8.svg" /><Relationship Id="rId2" Type="http://schemas.openxmlformats.org/officeDocument/2006/relationships/notesSlide" Target="../notesSlides/notesSlide2.xml" /><Relationship Id="rId1" Type="http://schemas.openxmlformats.org/officeDocument/2006/relationships/slideLayout" Target="../slideLayouts/slideLayout3.xml" /><Relationship Id="rId6" Type="http://schemas.openxmlformats.org/officeDocument/2006/relationships/image" Target="../media/image7.png" /><Relationship Id="rId5" Type="http://schemas.openxmlformats.org/officeDocument/2006/relationships/image" Target="../media/image6.svg" /><Relationship Id="rId4" Type="http://schemas.openxmlformats.org/officeDocument/2006/relationships/image" Target="../media/image5.png" /><Relationship Id="rId9" Type="http://schemas.openxmlformats.org/officeDocument/2006/relationships/image" Target="../media/image10.svg" 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 /><Relationship Id="rId2" Type="http://schemas.openxmlformats.org/officeDocument/2006/relationships/notesSlide" Target="../notesSlides/notesSlide3.xml" /><Relationship Id="rId1" Type="http://schemas.openxmlformats.org/officeDocument/2006/relationships/slideLayout" Target="../slideLayouts/slideLayout4.xml" 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 /><Relationship Id="rId2" Type="http://schemas.openxmlformats.org/officeDocument/2006/relationships/notesSlide" Target="../notesSlides/notesSlide4.xml" /><Relationship Id="rId1" Type="http://schemas.openxmlformats.org/officeDocument/2006/relationships/slideLayout" Target="../slideLayouts/slideLayout5.xml" /><Relationship Id="rId5" Type="http://schemas.openxmlformats.org/officeDocument/2006/relationships/image" Target="../media/image14.png" /><Relationship Id="rId4" Type="http://schemas.openxmlformats.org/officeDocument/2006/relationships/image" Target="../media/image13.png" 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 /><Relationship Id="rId2" Type="http://schemas.openxmlformats.org/officeDocument/2006/relationships/notesSlide" Target="../notesSlides/notesSlide5.xml" /><Relationship Id="rId1" Type="http://schemas.openxmlformats.org/officeDocument/2006/relationships/slideLayout" Target="../slideLayouts/slideLayout6.xml" /><Relationship Id="rId5" Type="http://schemas.openxmlformats.org/officeDocument/2006/relationships/image" Target="../media/image17.svg" /><Relationship Id="rId4" Type="http://schemas.openxmlformats.org/officeDocument/2006/relationships/image" Target="../media/image16.png" 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 /><Relationship Id="rId2" Type="http://schemas.openxmlformats.org/officeDocument/2006/relationships/notesSlide" Target="../notesSlides/notesSlide6.xml" /><Relationship Id="rId1" Type="http://schemas.openxmlformats.org/officeDocument/2006/relationships/slideLayout" Target="../slideLayouts/slideLayout7.xml" 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 /><Relationship Id="rId13" Type="http://schemas.openxmlformats.org/officeDocument/2006/relationships/image" Target="../media/image29.png" /><Relationship Id="rId3" Type="http://schemas.openxmlformats.org/officeDocument/2006/relationships/image" Target="../media/image19.png" /><Relationship Id="rId7" Type="http://schemas.openxmlformats.org/officeDocument/2006/relationships/image" Target="../media/image23.png" /><Relationship Id="rId12" Type="http://schemas.openxmlformats.org/officeDocument/2006/relationships/image" Target="../media/image28.png" /><Relationship Id="rId2" Type="http://schemas.openxmlformats.org/officeDocument/2006/relationships/notesSlide" Target="../notesSlides/notesSlide7.xml" /><Relationship Id="rId1" Type="http://schemas.openxmlformats.org/officeDocument/2006/relationships/slideLayout" Target="../slideLayouts/slideLayout8.xml" /><Relationship Id="rId6" Type="http://schemas.openxmlformats.org/officeDocument/2006/relationships/image" Target="../media/image22.png" /><Relationship Id="rId11" Type="http://schemas.openxmlformats.org/officeDocument/2006/relationships/image" Target="../media/image27.svg" /><Relationship Id="rId5" Type="http://schemas.openxmlformats.org/officeDocument/2006/relationships/image" Target="../media/image21.svg" /><Relationship Id="rId10" Type="http://schemas.openxmlformats.org/officeDocument/2006/relationships/image" Target="../media/image26.png" /><Relationship Id="rId4" Type="http://schemas.openxmlformats.org/officeDocument/2006/relationships/image" Target="../media/image20.png" /><Relationship Id="rId9" Type="http://schemas.openxmlformats.org/officeDocument/2006/relationships/image" Target="../media/image25.png" /><Relationship Id="rId14" Type="http://schemas.openxmlformats.org/officeDocument/2006/relationships/image" Target="../media/image30.svg" 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 /><Relationship Id="rId2" Type="http://schemas.openxmlformats.org/officeDocument/2006/relationships/notesSlide" Target="../notesSlides/notesSlide8.xml" /><Relationship Id="rId1" Type="http://schemas.openxmlformats.org/officeDocument/2006/relationships/slideLayout" Target="../slideLayouts/slideLayout9.xml" 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 /><Relationship Id="rId2" Type="http://schemas.openxmlformats.org/officeDocument/2006/relationships/notesSlide" Target="../notesSlides/notesSlide9.xml" /><Relationship Id="rId1" Type="http://schemas.openxmlformats.org/officeDocument/2006/relationships/slideLayout" Target="../slideLayouts/slideLayout10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3410783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YouTube Video Analysis and Optimization</a:t>
            </a:r>
            <a:endParaRPr lang="en-US" sz="4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2874169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Thank You!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3937159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Ready to optimize your YouTube videos for growth and engagement?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837724" y="4589383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Questions or next steps? Let’s connect and elevate your channel’s performance!</a:t>
            </a:r>
            <a:endParaRPr lang="en-US" sz="18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6733" y="756047"/>
            <a:ext cx="7623334" cy="12777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Smart Skip: Enhancing Viewer Retention</a:t>
            </a:r>
            <a:endParaRPr lang="en-US" sz="4000" dirty="0"/>
          </a:p>
        </p:txBody>
      </p:sp>
      <p:sp>
        <p:nvSpPr>
          <p:cNvPr id="4" name="Shape 1"/>
          <p:cNvSpPr/>
          <p:nvPr/>
        </p:nvSpPr>
        <p:spPr>
          <a:xfrm>
            <a:off x="6246733" y="2359700"/>
            <a:ext cx="3703082" cy="2795945"/>
          </a:xfrm>
          <a:prstGeom prst="roundRect">
            <a:avLst>
              <a:gd name="adj" fmla="val 1166"/>
            </a:avLst>
          </a:prstGeom>
          <a:solidFill>
            <a:srgbClr val="F3E8E8"/>
          </a:solidFill>
          <a:ln/>
        </p:spPr>
      </p:sp>
      <p:sp>
        <p:nvSpPr>
          <p:cNvPr id="5" name="Shape 2"/>
          <p:cNvSpPr/>
          <p:nvPr/>
        </p:nvSpPr>
        <p:spPr>
          <a:xfrm>
            <a:off x="6463903" y="2576870"/>
            <a:ext cx="651748" cy="651748"/>
          </a:xfrm>
          <a:prstGeom prst="roundRect">
            <a:avLst>
              <a:gd name="adj" fmla="val 14028560"/>
            </a:avLst>
          </a:prstGeom>
          <a:solidFill>
            <a:srgbClr val="F5A3A3"/>
          </a:solidFill>
          <a:ln/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43092" y="2756059"/>
            <a:ext cx="293251" cy="29325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463903" y="3445788"/>
            <a:ext cx="2945844" cy="319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Auto-Identifies Segments</a:t>
            </a:r>
            <a:endParaRPr lang="en-US" sz="2000" dirty="0"/>
          </a:p>
        </p:txBody>
      </p:sp>
      <p:sp>
        <p:nvSpPr>
          <p:cNvPr id="8" name="Text 4"/>
          <p:cNvSpPr/>
          <p:nvPr/>
        </p:nvSpPr>
        <p:spPr>
          <a:xfrm>
            <a:off x="6463903" y="3895487"/>
            <a:ext cx="3268742" cy="10429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Automatically identifies less engaging segments in your videos.</a:t>
            </a:r>
            <a:endParaRPr lang="en-US" sz="1700" dirty="0"/>
          </a:p>
        </p:txBody>
      </p:sp>
      <p:sp>
        <p:nvSpPr>
          <p:cNvPr id="9" name="Shape 5"/>
          <p:cNvSpPr/>
          <p:nvPr/>
        </p:nvSpPr>
        <p:spPr>
          <a:xfrm>
            <a:off x="10166985" y="2359700"/>
            <a:ext cx="3703082" cy="2795945"/>
          </a:xfrm>
          <a:prstGeom prst="roundRect">
            <a:avLst>
              <a:gd name="adj" fmla="val 1166"/>
            </a:avLst>
          </a:prstGeom>
          <a:solidFill>
            <a:srgbClr val="F3E8E8"/>
          </a:solidFill>
          <a:ln/>
        </p:spPr>
      </p:sp>
      <p:sp>
        <p:nvSpPr>
          <p:cNvPr id="10" name="Shape 6"/>
          <p:cNvSpPr/>
          <p:nvPr/>
        </p:nvSpPr>
        <p:spPr>
          <a:xfrm>
            <a:off x="10384155" y="2576870"/>
            <a:ext cx="651748" cy="651748"/>
          </a:xfrm>
          <a:prstGeom prst="roundRect">
            <a:avLst>
              <a:gd name="adj" fmla="val 14028560"/>
            </a:avLst>
          </a:prstGeom>
          <a:solidFill>
            <a:srgbClr val="F5A3A3"/>
          </a:solidFill>
          <a:ln/>
        </p:spPr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563344" y="2756059"/>
            <a:ext cx="293251" cy="293251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10384155" y="3445788"/>
            <a:ext cx="2555915" cy="319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Viewer Control</a:t>
            </a:r>
            <a:endParaRPr lang="en-US" sz="2000" dirty="0"/>
          </a:p>
        </p:txBody>
      </p:sp>
      <p:sp>
        <p:nvSpPr>
          <p:cNvPr id="13" name="Text 8"/>
          <p:cNvSpPr/>
          <p:nvPr/>
        </p:nvSpPr>
        <p:spPr>
          <a:xfrm>
            <a:off x="10384155" y="3895487"/>
            <a:ext cx="3268742" cy="6953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Enables viewers to skip ahead to the most valuable content.</a:t>
            </a:r>
            <a:endParaRPr lang="en-US" sz="1700" dirty="0"/>
          </a:p>
        </p:txBody>
      </p:sp>
      <p:sp>
        <p:nvSpPr>
          <p:cNvPr id="14" name="Shape 9"/>
          <p:cNvSpPr/>
          <p:nvPr/>
        </p:nvSpPr>
        <p:spPr>
          <a:xfrm>
            <a:off x="6246733" y="5372814"/>
            <a:ext cx="7623334" cy="2100620"/>
          </a:xfrm>
          <a:prstGeom prst="roundRect">
            <a:avLst>
              <a:gd name="adj" fmla="val 1551"/>
            </a:avLst>
          </a:prstGeom>
          <a:solidFill>
            <a:srgbClr val="F3E8E8"/>
          </a:solidFill>
          <a:ln/>
        </p:spPr>
      </p:sp>
      <p:sp>
        <p:nvSpPr>
          <p:cNvPr id="15" name="Shape 10"/>
          <p:cNvSpPr/>
          <p:nvPr/>
        </p:nvSpPr>
        <p:spPr>
          <a:xfrm>
            <a:off x="6463903" y="5589984"/>
            <a:ext cx="651748" cy="651748"/>
          </a:xfrm>
          <a:prstGeom prst="roundRect">
            <a:avLst>
              <a:gd name="adj" fmla="val 14028560"/>
            </a:avLst>
          </a:prstGeom>
          <a:solidFill>
            <a:srgbClr val="F5A3A3"/>
          </a:solidFill>
          <a:ln/>
        </p:spPr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643092" y="5769173"/>
            <a:ext cx="293251" cy="293251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6463903" y="6458903"/>
            <a:ext cx="2555915" cy="319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Increased Watch Time</a:t>
            </a:r>
            <a:endParaRPr lang="en-US" sz="2000" dirty="0"/>
          </a:p>
        </p:txBody>
      </p:sp>
      <p:sp>
        <p:nvSpPr>
          <p:cNvPr id="18" name="Text 12"/>
          <p:cNvSpPr/>
          <p:nvPr/>
        </p:nvSpPr>
        <p:spPr>
          <a:xfrm>
            <a:off x="6463903" y="6908602"/>
            <a:ext cx="7188994" cy="347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Increases overall watch time and audience retention by up to 15%.</a:t>
            </a:r>
            <a:endParaRPr lang="en-US" sz="17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428" y="595908"/>
            <a:ext cx="11064240" cy="6373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Comments Analysis: Unlocking Audience Insights</a:t>
            </a:r>
            <a:endParaRPr lang="en-US" sz="4000" dirty="0"/>
          </a:p>
        </p:txBody>
      </p:sp>
      <p:sp>
        <p:nvSpPr>
          <p:cNvPr id="3" name="Shape 1"/>
          <p:cNvSpPr/>
          <p:nvPr/>
        </p:nvSpPr>
        <p:spPr>
          <a:xfrm>
            <a:off x="758428" y="1802011"/>
            <a:ext cx="6292453" cy="1723073"/>
          </a:xfrm>
          <a:prstGeom prst="roundRect">
            <a:avLst>
              <a:gd name="adj" fmla="val 8491"/>
            </a:avLst>
          </a:prstGeom>
          <a:solidFill>
            <a:srgbClr val="FFFAFA"/>
          </a:solidFill>
          <a:ln w="30480">
            <a:solidFill>
              <a:srgbClr val="D9CECE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727948" y="1802011"/>
            <a:ext cx="121920" cy="1723073"/>
          </a:xfrm>
          <a:prstGeom prst="roundRect">
            <a:avLst>
              <a:gd name="adj" fmla="val 26662"/>
            </a:avLst>
          </a:prstGeom>
          <a:solidFill>
            <a:srgbClr val="F5A3A3"/>
          </a:solidFill>
          <a:ln/>
        </p:spPr>
      </p:sp>
      <p:sp>
        <p:nvSpPr>
          <p:cNvPr id="5" name="Text 3"/>
          <p:cNvSpPr/>
          <p:nvPr/>
        </p:nvSpPr>
        <p:spPr>
          <a:xfrm>
            <a:off x="1097042" y="2049185"/>
            <a:ext cx="2549485" cy="3186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AI Sentiment Analysis</a:t>
            </a:r>
            <a:endParaRPr lang="en-US" sz="2000" dirty="0"/>
          </a:p>
        </p:txBody>
      </p:sp>
      <p:sp>
        <p:nvSpPr>
          <p:cNvPr id="6" name="Text 4"/>
          <p:cNvSpPr/>
          <p:nvPr/>
        </p:nvSpPr>
        <p:spPr>
          <a:xfrm>
            <a:off x="1097042" y="2584490"/>
            <a:ext cx="5706666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Uses AI to analyze viewer comments for sentiment, questions, and trends.</a:t>
            </a:r>
            <a:endParaRPr lang="en-US" sz="1700" dirty="0"/>
          </a:p>
        </p:txBody>
      </p:sp>
      <p:sp>
        <p:nvSpPr>
          <p:cNvPr id="7" name="Shape 5"/>
          <p:cNvSpPr/>
          <p:nvPr/>
        </p:nvSpPr>
        <p:spPr>
          <a:xfrm>
            <a:off x="758428" y="3741777"/>
            <a:ext cx="6292453" cy="1723073"/>
          </a:xfrm>
          <a:prstGeom prst="roundRect">
            <a:avLst>
              <a:gd name="adj" fmla="val 8491"/>
            </a:avLst>
          </a:prstGeom>
          <a:solidFill>
            <a:srgbClr val="FFFAFA"/>
          </a:solidFill>
          <a:ln w="30480">
            <a:solidFill>
              <a:srgbClr val="D9CECE"/>
            </a:solidFill>
            <a:prstDash val="solid"/>
          </a:ln>
        </p:spPr>
      </p:sp>
      <p:sp>
        <p:nvSpPr>
          <p:cNvPr id="8" name="Shape 6"/>
          <p:cNvSpPr/>
          <p:nvPr/>
        </p:nvSpPr>
        <p:spPr>
          <a:xfrm>
            <a:off x="727948" y="3741777"/>
            <a:ext cx="121920" cy="1723073"/>
          </a:xfrm>
          <a:prstGeom prst="roundRect">
            <a:avLst>
              <a:gd name="adj" fmla="val 26662"/>
            </a:avLst>
          </a:prstGeom>
          <a:solidFill>
            <a:srgbClr val="F5A3A3"/>
          </a:solidFill>
          <a:ln/>
        </p:spPr>
      </p:sp>
      <p:sp>
        <p:nvSpPr>
          <p:cNvPr id="9" name="Text 7"/>
          <p:cNvSpPr/>
          <p:nvPr/>
        </p:nvSpPr>
        <p:spPr>
          <a:xfrm>
            <a:off x="1097042" y="3988951"/>
            <a:ext cx="2757368" cy="3186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Understand Preferences</a:t>
            </a:r>
            <a:endParaRPr lang="en-US" sz="2000" dirty="0"/>
          </a:p>
        </p:txBody>
      </p:sp>
      <p:sp>
        <p:nvSpPr>
          <p:cNvPr id="10" name="Text 8"/>
          <p:cNvSpPr/>
          <p:nvPr/>
        </p:nvSpPr>
        <p:spPr>
          <a:xfrm>
            <a:off x="1097042" y="4524256"/>
            <a:ext cx="5706666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Helps creators understand audience preferences and pain points.</a:t>
            </a:r>
            <a:endParaRPr lang="en-US" sz="1700" dirty="0"/>
          </a:p>
        </p:txBody>
      </p:sp>
      <p:sp>
        <p:nvSpPr>
          <p:cNvPr id="11" name="Shape 9"/>
          <p:cNvSpPr/>
          <p:nvPr/>
        </p:nvSpPr>
        <p:spPr>
          <a:xfrm>
            <a:off x="758428" y="5681543"/>
            <a:ext cx="6292453" cy="1723073"/>
          </a:xfrm>
          <a:prstGeom prst="roundRect">
            <a:avLst>
              <a:gd name="adj" fmla="val 8491"/>
            </a:avLst>
          </a:prstGeom>
          <a:solidFill>
            <a:srgbClr val="FFFAFA"/>
          </a:solidFill>
          <a:ln w="30480">
            <a:solidFill>
              <a:srgbClr val="D9CECE"/>
            </a:solidFill>
            <a:prstDash val="solid"/>
          </a:ln>
        </p:spPr>
      </p:sp>
      <p:sp>
        <p:nvSpPr>
          <p:cNvPr id="12" name="Shape 10"/>
          <p:cNvSpPr/>
          <p:nvPr/>
        </p:nvSpPr>
        <p:spPr>
          <a:xfrm>
            <a:off x="727948" y="5681543"/>
            <a:ext cx="121920" cy="1723073"/>
          </a:xfrm>
          <a:prstGeom prst="roundRect">
            <a:avLst>
              <a:gd name="adj" fmla="val 26662"/>
            </a:avLst>
          </a:prstGeom>
          <a:solidFill>
            <a:srgbClr val="F5A3A3"/>
          </a:solidFill>
          <a:ln/>
        </p:spPr>
      </p:sp>
      <p:sp>
        <p:nvSpPr>
          <p:cNvPr id="13" name="Text 11"/>
          <p:cNvSpPr/>
          <p:nvPr/>
        </p:nvSpPr>
        <p:spPr>
          <a:xfrm>
            <a:off x="1097042" y="5928717"/>
            <a:ext cx="2708196" cy="3186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Targeted Improvements</a:t>
            </a:r>
            <a:endParaRPr lang="en-US" sz="2000" dirty="0"/>
          </a:p>
        </p:txBody>
      </p:sp>
      <p:sp>
        <p:nvSpPr>
          <p:cNvPr id="14" name="Text 12"/>
          <p:cNvSpPr/>
          <p:nvPr/>
        </p:nvSpPr>
        <p:spPr>
          <a:xfrm>
            <a:off x="1097042" y="6464022"/>
            <a:ext cx="5706666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Enables targeted content improvements and community engagement.</a:t>
            </a:r>
            <a:endParaRPr lang="en-US" sz="1700" dirty="0"/>
          </a:p>
        </p:txBody>
      </p:sp>
      <p:pic>
        <p:nvPicPr>
          <p:cNvPr id="1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7139" y="1802011"/>
            <a:ext cx="6292453" cy="3539490"/>
          </a:xfrm>
          <a:prstGeom prst="rect">
            <a:avLst/>
          </a:prstGeom>
        </p:spPr>
      </p:pic>
      <p:sp>
        <p:nvSpPr>
          <p:cNvPr id="16" name="Text 13"/>
          <p:cNvSpPr/>
          <p:nvPr/>
        </p:nvSpPr>
        <p:spPr>
          <a:xfrm>
            <a:off x="7587139" y="5585222"/>
            <a:ext cx="6292453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 tech channel increased subscriber interaction by </a:t>
            </a:r>
            <a:r>
              <a:rPr lang="en-US" sz="1700" dirty="0">
                <a:solidFill>
                  <a:srgbClr val="F5A3A3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25%</a:t>
            </a:r>
            <a:r>
              <a:rPr lang="en-US" sz="17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after tailoring content based on comment analysis.</a:t>
            </a:r>
            <a:endParaRPr lang="en-US" sz="17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6631" y="1289566"/>
            <a:ext cx="7943136" cy="5603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Thumbnail Analyzer &amp; Recommendation</a:t>
            </a:r>
            <a:endParaRPr lang="en-US" sz="3500" dirty="0"/>
          </a:p>
        </p:txBody>
      </p:sp>
      <p:sp>
        <p:nvSpPr>
          <p:cNvPr id="3" name="Text 1"/>
          <p:cNvSpPr/>
          <p:nvPr/>
        </p:nvSpPr>
        <p:spPr>
          <a:xfrm>
            <a:off x="666631" y="2230755"/>
            <a:ext cx="13297138" cy="304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Boosting Click-Through Rates</a:t>
            </a:r>
            <a:endParaRPr lang="en-US" sz="1450" dirty="0"/>
          </a:p>
        </p:txBody>
      </p:sp>
      <p:sp>
        <p:nvSpPr>
          <p:cNvPr id="4" name="Shape 2"/>
          <p:cNvSpPr/>
          <p:nvPr/>
        </p:nvSpPr>
        <p:spPr>
          <a:xfrm>
            <a:off x="666631" y="2749748"/>
            <a:ext cx="4305419" cy="1384578"/>
          </a:xfrm>
          <a:prstGeom prst="roundRect">
            <a:avLst>
              <a:gd name="adj" fmla="val 33019"/>
            </a:avLst>
          </a:prstGeom>
          <a:solidFill>
            <a:srgbClr val="F3E8E8"/>
          </a:solidFill>
          <a:ln/>
        </p:spPr>
      </p:sp>
      <p:sp>
        <p:nvSpPr>
          <p:cNvPr id="5" name="Text 3"/>
          <p:cNvSpPr/>
          <p:nvPr/>
        </p:nvSpPr>
        <p:spPr>
          <a:xfrm>
            <a:off x="857012" y="2940129"/>
            <a:ext cx="2565916" cy="2800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Visual Element Evaluation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857012" y="3334345"/>
            <a:ext cx="3924657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Evaluates color contrast, facial expressions, and text clarity.</a:t>
            </a:r>
            <a:endParaRPr lang="en-US" sz="1450" dirty="0"/>
          </a:p>
        </p:txBody>
      </p:sp>
      <p:sp>
        <p:nvSpPr>
          <p:cNvPr id="7" name="Shape 5"/>
          <p:cNvSpPr/>
          <p:nvPr/>
        </p:nvSpPr>
        <p:spPr>
          <a:xfrm>
            <a:off x="5162431" y="2749748"/>
            <a:ext cx="4305419" cy="1384578"/>
          </a:xfrm>
          <a:prstGeom prst="roundRect">
            <a:avLst>
              <a:gd name="adj" fmla="val 33019"/>
            </a:avLst>
          </a:prstGeom>
          <a:solidFill>
            <a:srgbClr val="F3E8E8"/>
          </a:solidFill>
          <a:ln/>
        </p:spPr>
      </p:sp>
      <p:sp>
        <p:nvSpPr>
          <p:cNvPr id="8" name="Text 6"/>
          <p:cNvSpPr/>
          <p:nvPr/>
        </p:nvSpPr>
        <p:spPr>
          <a:xfrm>
            <a:off x="5352812" y="2940129"/>
            <a:ext cx="2519839" cy="2800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Data-Driven Suggestions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5352812" y="3334345"/>
            <a:ext cx="3924657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Provides suggestions to create eye-catching thumbnails that attract clicks.</a:t>
            </a:r>
            <a:endParaRPr lang="en-US" sz="1450" dirty="0"/>
          </a:p>
        </p:txBody>
      </p:sp>
      <p:sp>
        <p:nvSpPr>
          <p:cNvPr id="10" name="Shape 8"/>
          <p:cNvSpPr/>
          <p:nvPr/>
        </p:nvSpPr>
        <p:spPr>
          <a:xfrm>
            <a:off x="9658231" y="2749748"/>
            <a:ext cx="4305419" cy="1384578"/>
          </a:xfrm>
          <a:prstGeom prst="roundRect">
            <a:avLst>
              <a:gd name="adj" fmla="val 33019"/>
            </a:avLst>
          </a:prstGeom>
          <a:solidFill>
            <a:srgbClr val="F3E8E8"/>
          </a:solidFill>
          <a:ln/>
        </p:spPr>
      </p:sp>
      <p:sp>
        <p:nvSpPr>
          <p:cNvPr id="11" name="Text 9"/>
          <p:cNvSpPr/>
          <p:nvPr/>
        </p:nvSpPr>
        <p:spPr>
          <a:xfrm>
            <a:off x="9848612" y="2940129"/>
            <a:ext cx="2439591" cy="2800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Up to 30% CTR Increase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9848612" y="3334345"/>
            <a:ext cx="3924657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A/B testing thumbnails can increase Click-Through Rate by up to </a:t>
            </a:r>
            <a:r>
              <a:rPr lang="en-US" sz="1450" dirty="0">
                <a:solidFill>
                  <a:srgbClr val="F5A3A3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30%</a:t>
            </a:r>
            <a:r>
              <a:rPr lang="en-US" sz="14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.</a:t>
            </a:r>
            <a:endParaRPr lang="en-US" sz="1450" dirty="0"/>
          </a:p>
        </p:txBody>
      </p:sp>
      <p:pic>
        <p:nvPicPr>
          <p:cNvPr id="1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251" y="4472345"/>
            <a:ext cx="4114562" cy="2285762"/>
          </a:xfrm>
          <a:prstGeom prst="rect">
            <a:avLst/>
          </a:prstGeom>
        </p:spPr>
      </p:pic>
      <p:pic>
        <p:nvPicPr>
          <p:cNvPr id="1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1094" y="4472345"/>
            <a:ext cx="4114562" cy="2285762"/>
          </a:xfrm>
          <a:prstGeom prst="rect">
            <a:avLst/>
          </a:prstGeom>
        </p:spPr>
      </p:pic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07937" y="4472345"/>
            <a:ext cx="4748213" cy="228576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6042" y="562570"/>
            <a:ext cx="13198316" cy="12032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Pre-upload Recommendations: Setting Videos Up for Success</a:t>
            </a:r>
            <a:endParaRPr lang="en-US" sz="37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042" y="2302788"/>
            <a:ext cx="7719298" cy="5144810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18746" y="2309098"/>
            <a:ext cx="306824" cy="30682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9606915" y="2302788"/>
            <a:ext cx="2470785" cy="3008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Metadata Optimization</a:t>
            </a:r>
            <a:endParaRPr lang="en-US" sz="1850" dirty="0"/>
          </a:p>
        </p:txBody>
      </p:sp>
      <p:sp>
        <p:nvSpPr>
          <p:cNvPr id="6" name="Text 2"/>
          <p:cNvSpPr/>
          <p:nvPr/>
        </p:nvSpPr>
        <p:spPr>
          <a:xfrm>
            <a:off x="9606915" y="2808208"/>
            <a:ext cx="4314944" cy="6543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Analyzes title, description, and tags for SEO improvements.</a:t>
            </a:r>
            <a:endParaRPr lang="en-US" sz="16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18746" y="3877985"/>
            <a:ext cx="306824" cy="30682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9606915" y="3871674"/>
            <a:ext cx="2606516" cy="3008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Optimal Video Structure</a:t>
            </a:r>
            <a:endParaRPr lang="en-US" sz="1850" dirty="0"/>
          </a:p>
        </p:txBody>
      </p:sp>
      <p:sp>
        <p:nvSpPr>
          <p:cNvPr id="9" name="Text 4"/>
          <p:cNvSpPr/>
          <p:nvPr/>
        </p:nvSpPr>
        <p:spPr>
          <a:xfrm>
            <a:off x="9606915" y="4377095"/>
            <a:ext cx="4314944" cy="6543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Recommends optimal video length, keywords, and category placement.</a:t>
            </a:r>
            <a:endParaRPr lang="en-US" sz="16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18746" y="5446871"/>
            <a:ext cx="306824" cy="30682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606915" y="5440561"/>
            <a:ext cx="2406968" cy="3008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Compliance Check</a:t>
            </a:r>
            <a:endParaRPr lang="en-US" sz="1850" dirty="0"/>
          </a:p>
        </p:txBody>
      </p:sp>
      <p:sp>
        <p:nvSpPr>
          <p:cNvPr id="12" name="Text 6"/>
          <p:cNvSpPr/>
          <p:nvPr/>
        </p:nvSpPr>
        <p:spPr>
          <a:xfrm>
            <a:off x="9606915" y="5945981"/>
            <a:ext cx="4314944" cy="6543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Ensures compliance with YouTube Community Guidelines.</a:t>
            </a:r>
            <a:endParaRPr lang="en-US" sz="1600" dirty="0"/>
          </a:p>
        </p:txBody>
      </p:sp>
      <p:sp>
        <p:nvSpPr>
          <p:cNvPr id="13" name="Text 7"/>
          <p:cNvSpPr/>
          <p:nvPr/>
        </p:nvSpPr>
        <p:spPr>
          <a:xfrm>
            <a:off x="8942070" y="6830497"/>
            <a:ext cx="4979789" cy="6543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Creators following these tips see faster ranking and more immediate views.</a:t>
            </a:r>
            <a:endParaRPr lang="en-US" sz="16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299567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Why Analyze and Optimize YouTube Videos?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3066574"/>
            <a:ext cx="7468553" cy="3863459"/>
          </a:xfrm>
          <a:prstGeom prst="roundRect">
            <a:avLst>
              <a:gd name="adj" fmla="val 929"/>
            </a:avLst>
          </a:prstGeom>
          <a:solidFill>
            <a:srgbClr val="F3E8E8"/>
          </a:solidFill>
          <a:ln/>
        </p:spPr>
      </p:sp>
      <p:sp>
        <p:nvSpPr>
          <p:cNvPr id="5" name="Shape 2"/>
          <p:cNvSpPr/>
          <p:nvPr/>
        </p:nvSpPr>
        <p:spPr>
          <a:xfrm>
            <a:off x="837724" y="3066574"/>
            <a:ext cx="3734276" cy="2123242"/>
          </a:xfrm>
          <a:prstGeom prst="roundRect">
            <a:avLst>
              <a:gd name="adj" fmla="val 1691"/>
            </a:avLst>
          </a:prstGeom>
          <a:solidFill>
            <a:srgbClr val="F3E8E8"/>
          </a:solidFill>
          <a:ln/>
        </p:spPr>
      </p:sp>
      <p:sp>
        <p:nvSpPr>
          <p:cNvPr id="6" name="Text 3"/>
          <p:cNvSpPr/>
          <p:nvPr/>
        </p:nvSpPr>
        <p:spPr>
          <a:xfrm>
            <a:off x="1077039" y="330588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Algorithm Priority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77039" y="3801427"/>
            <a:ext cx="3255645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YouTube’s algorithm prioritizes watch time, CTR, and engagement.</a:t>
            </a:r>
            <a:endParaRPr lang="en-US" sz="1850" dirty="0"/>
          </a:p>
        </p:txBody>
      </p:sp>
      <p:sp>
        <p:nvSpPr>
          <p:cNvPr id="8" name="Shape 5"/>
          <p:cNvSpPr/>
          <p:nvPr/>
        </p:nvSpPr>
        <p:spPr>
          <a:xfrm>
            <a:off x="4572000" y="3066574"/>
            <a:ext cx="3734276" cy="2123242"/>
          </a:xfrm>
          <a:prstGeom prst="rect">
            <a:avLst/>
          </a:prstGeom>
          <a:solidFill>
            <a:srgbClr val="F3E8E8"/>
          </a:solidFill>
          <a:ln/>
        </p:spPr>
      </p:sp>
      <p:sp>
        <p:nvSpPr>
          <p:cNvPr id="9" name="Shape 6"/>
          <p:cNvSpPr/>
          <p:nvPr/>
        </p:nvSpPr>
        <p:spPr>
          <a:xfrm>
            <a:off x="4572000" y="3066574"/>
            <a:ext cx="30480" cy="2123242"/>
          </a:xfrm>
          <a:prstGeom prst="roundRect">
            <a:avLst>
              <a:gd name="adj" fmla="val 117806"/>
            </a:avLst>
          </a:prstGeom>
          <a:solidFill>
            <a:srgbClr val="D9CECE"/>
          </a:solidFill>
          <a:ln/>
        </p:spPr>
      </p:sp>
      <p:sp>
        <p:nvSpPr>
          <p:cNvPr id="10" name="Text 7"/>
          <p:cNvSpPr/>
          <p:nvPr/>
        </p:nvSpPr>
        <p:spPr>
          <a:xfrm>
            <a:off x="4811316" y="330588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Higher Visibility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4811316" y="3801427"/>
            <a:ext cx="3255645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Data-driven optimization leads to higher visibility and subscriber growth.</a:t>
            </a:r>
            <a:endParaRPr lang="en-US" sz="1850" dirty="0"/>
          </a:p>
        </p:txBody>
      </p:sp>
      <p:sp>
        <p:nvSpPr>
          <p:cNvPr id="12" name="Shape 9"/>
          <p:cNvSpPr/>
          <p:nvPr/>
        </p:nvSpPr>
        <p:spPr>
          <a:xfrm>
            <a:off x="837724" y="5189815"/>
            <a:ext cx="7468553" cy="1740218"/>
          </a:xfrm>
          <a:prstGeom prst="rect">
            <a:avLst/>
          </a:prstGeom>
          <a:solidFill>
            <a:srgbClr val="F3E8E8"/>
          </a:solidFill>
          <a:ln/>
        </p:spPr>
      </p:sp>
      <p:sp>
        <p:nvSpPr>
          <p:cNvPr id="13" name="Shape 10"/>
          <p:cNvSpPr/>
          <p:nvPr/>
        </p:nvSpPr>
        <p:spPr>
          <a:xfrm>
            <a:off x="837724" y="5189815"/>
            <a:ext cx="7468553" cy="30480"/>
          </a:xfrm>
          <a:prstGeom prst="roundRect">
            <a:avLst>
              <a:gd name="adj" fmla="val 117806"/>
            </a:avLst>
          </a:prstGeom>
          <a:solidFill>
            <a:srgbClr val="D9CECE"/>
          </a:solidFill>
          <a:ln/>
        </p:spPr>
      </p:sp>
      <p:sp>
        <p:nvSpPr>
          <p:cNvPr id="14" name="Text 11"/>
          <p:cNvSpPr/>
          <p:nvPr/>
        </p:nvSpPr>
        <p:spPr>
          <a:xfrm>
            <a:off x="1077039" y="5429131"/>
            <a:ext cx="3172658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Continuous Improvement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077039" y="5924669"/>
            <a:ext cx="6989921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Continuous improvement based on analytics outperforms guesswork.</a:t>
            </a:r>
            <a:endParaRPr lang="en-US" sz="18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256348"/>
            <a:ext cx="9283779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Key Metrics to Track for Optimization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1872972" y="285202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Watch Time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3347561"/>
            <a:ext cx="3851434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Total minutes viewers spend watching your videos.</a:t>
            </a:r>
            <a:endParaRPr lang="en-US" sz="18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8131" y="2439114"/>
            <a:ext cx="4534138" cy="4534138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13966" y="3404949"/>
            <a:ext cx="358140" cy="35814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941243" y="285202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Audience Retention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9941243" y="3347561"/>
            <a:ext cx="3851434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Percentage of video watched before viewers drop off.</a:t>
            </a:r>
            <a:endParaRPr lang="en-US" sz="18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48131" y="2439114"/>
            <a:ext cx="4534138" cy="4534138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258175" y="3404949"/>
            <a:ext cx="358140" cy="35814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941243" y="5298638"/>
            <a:ext cx="3276838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Click-Through Rate (CTR)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941243" y="5794177"/>
            <a:ext cx="3851434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Percentage of impressions that convert to views.</a:t>
            </a:r>
            <a:endParaRPr lang="en-US" sz="18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48131" y="2439114"/>
            <a:ext cx="4534138" cy="4534138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258175" y="5649158"/>
            <a:ext cx="358140" cy="358140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1872972" y="529863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Engagement</a:t>
            </a:r>
            <a:endParaRPr lang="en-US" sz="2200" dirty="0"/>
          </a:p>
        </p:txBody>
      </p:sp>
      <p:sp>
        <p:nvSpPr>
          <p:cNvPr id="16" name="Text 8"/>
          <p:cNvSpPr/>
          <p:nvPr/>
        </p:nvSpPr>
        <p:spPr>
          <a:xfrm>
            <a:off x="837724" y="5794177"/>
            <a:ext cx="3851434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Likes, comments, shares indicating viewer interaction.</a:t>
            </a:r>
            <a:endParaRPr lang="en-US" sz="1850" dirty="0"/>
          </a:p>
        </p:txBody>
      </p:sp>
      <p:pic>
        <p:nvPicPr>
          <p:cNvPr id="17" name="Image 6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048131" y="2439114"/>
            <a:ext cx="4534138" cy="4534138"/>
          </a:xfrm>
          <a:prstGeom prst="rect">
            <a:avLst/>
          </a:prstGeom>
        </p:spPr>
      </p:pic>
      <p:pic>
        <p:nvPicPr>
          <p:cNvPr id="18" name="Image 7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013966" y="5649158"/>
            <a:ext cx="358140" cy="3581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18862" y="329089"/>
            <a:ext cx="4748570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Integrating Tools for Maximum Impact</a:t>
            </a:r>
            <a:endParaRPr lang="en-US" sz="22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8054" y="920353"/>
            <a:ext cx="7674173" cy="767405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4223421" y="2198054"/>
            <a:ext cx="2472733" cy="3648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550"/>
              </a:lnSpc>
              <a:buNone/>
            </a:pPr>
            <a:r>
              <a:rPr lang="en-US" sz="1250" dirty="0">
                <a:solidFill>
                  <a:srgbClr val="000000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Smart Skip</a:t>
            </a:r>
            <a:endParaRPr lang="en-US" sz="1250" dirty="0"/>
          </a:p>
        </p:txBody>
      </p:sp>
      <p:sp>
        <p:nvSpPr>
          <p:cNvPr id="5" name="Text 2"/>
          <p:cNvSpPr/>
          <p:nvPr/>
        </p:nvSpPr>
        <p:spPr>
          <a:xfrm>
            <a:off x="4223421" y="2673248"/>
            <a:ext cx="2472733" cy="9309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Refines pacing using viewer behavior insights.</a:t>
            </a:r>
            <a:endParaRPr lang="en-US" sz="1050" dirty="0"/>
          </a:p>
        </p:txBody>
      </p:sp>
      <p:sp>
        <p:nvSpPr>
          <p:cNvPr id="6" name="Text 3"/>
          <p:cNvSpPr/>
          <p:nvPr/>
        </p:nvSpPr>
        <p:spPr>
          <a:xfrm>
            <a:off x="7947391" y="2015735"/>
            <a:ext cx="2472734" cy="729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550"/>
              </a:lnSpc>
              <a:buNone/>
            </a:pPr>
            <a:r>
              <a:rPr lang="en-US" sz="1250" dirty="0">
                <a:solidFill>
                  <a:srgbClr val="000000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Comments Analysis</a:t>
            </a:r>
            <a:endParaRPr lang="en-US" sz="1250" dirty="0"/>
          </a:p>
        </p:txBody>
      </p:sp>
      <p:sp>
        <p:nvSpPr>
          <p:cNvPr id="7" name="Text 4"/>
          <p:cNvSpPr/>
          <p:nvPr/>
        </p:nvSpPr>
        <p:spPr>
          <a:xfrm>
            <a:off x="7947391" y="2855783"/>
            <a:ext cx="2472734" cy="9309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Identifies topics to inform Smart Skip edits.</a:t>
            </a:r>
            <a:endParaRPr lang="en-US" sz="1050" dirty="0"/>
          </a:p>
        </p:txBody>
      </p:sp>
      <p:sp>
        <p:nvSpPr>
          <p:cNvPr id="8" name="Text 5"/>
          <p:cNvSpPr/>
          <p:nvPr/>
        </p:nvSpPr>
        <p:spPr>
          <a:xfrm>
            <a:off x="4223637" y="5739489"/>
            <a:ext cx="2472733" cy="729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550"/>
              </a:lnSpc>
              <a:buNone/>
            </a:pPr>
            <a:r>
              <a:rPr lang="en-US" sz="1250" dirty="0">
                <a:solidFill>
                  <a:srgbClr val="000000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Thumbnail Analyzer</a:t>
            </a:r>
            <a:endParaRPr lang="en-US" sz="1250" dirty="0"/>
          </a:p>
        </p:txBody>
      </p:sp>
      <p:sp>
        <p:nvSpPr>
          <p:cNvPr id="9" name="Text 6"/>
          <p:cNvSpPr/>
          <p:nvPr/>
        </p:nvSpPr>
        <p:spPr>
          <a:xfrm>
            <a:off x="4223637" y="6579538"/>
            <a:ext cx="2472733" cy="9309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Optimizes visuals guided by engagement signals.</a:t>
            </a:r>
            <a:endParaRPr lang="en-US" sz="1050" dirty="0"/>
          </a:p>
        </p:txBody>
      </p:sp>
      <p:sp>
        <p:nvSpPr>
          <p:cNvPr id="10" name="Text 7"/>
          <p:cNvSpPr/>
          <p:nvPr/>
        </p:nvSpPr>
        <p:spPr>
          <a:xfrm>
            <a:off x="7947391" y="5584324"/>
            <a:ext cx="2472734" cy="729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550"/>
              </a:lnSpc>
              <a:buNone/>
            </a:pPr>
            <a:r>
              <a:rPr lang="en-US" sz="1250" dirty="0">
                <a:solidFill>
                  <a:srgbClr val="000000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Pre-upload Recommendations</a:t>
            </a:r>
            <a:endParaRPr lang="en-US" sz="1250" dirty="0"/>
          </a:p>
        </p:txBody>
      </p:sp>
      <p:sp>
        <p:nvSpPr>
          <p:cNvPr id="11" name="Text 8"/>
          <p:cNvSpPr/>
          <p:nvPr/>
        </p:nvSpPr>
        <p:spPr>
          <a:xfrm>
            <a:off x="7947391" y="6424373"/>
            <a:ext cx="2472734" cy="1241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Applies SEO tips influenced by thumbnails and comments.</a:t>
            </a:r>
            <a:endParaRPr lang="en-US" sz="1050" dirty="0"/>
          </a:p>
        </p:txBody>
      </p:sp>
      <p:sp>
        <p:nvSpPr>
          <p:cNvPr id="12" name="Shape 9"/>
          <p:cNvSpPr/>
          <p:nvPr/>
        </p:nvSpPr>
        <p:spPr>
          <a:xfrm>
            <a:off x="7307580" y="8728948"/>
            <a:ext cx="15240" cy="2632829"/>
          </a:xfrm>
          <a:prstGeom prst="roundRect">
            <a:avLst>
              <a:gd name="adj" fmla="val 117806"/>
            </a:avLst>
          </a:prstGeom>
          <a:solidFill>
            <a:srgbClr val="D9CECE"/>
          </a:solidFill>
          <a:ln/>
        </p:spPr>
      </p:sp>
      <p:sp>
        <p:nvSpPr>
          <p:cNvPr id="13" name="Shape 10"/>
          <p:cNvSpPr/>
          <p:nvPr/>
        </p:nvSpPr>
        <p:spPr>
          <a:xfrm>
            <a:off x="403622" y="8728948"/>
            <a:ext cx="6896338" cy="718066"/>
          </a:xfrm>
          <a:prstGeom prst="roundRect">
            <a:avLst>
              <a:gd name="adj" fmla="val 2500"/>
            </a:avLst>
          </a:prstGeom>
          <a:solidFill>
            <a:srgbClr val="F3E8E8"/>
          </a:solidFill>
          <a:ln/>
        </p:spPr>
      </p:sp>
      <p:sp>
        <p:nvSpPr>
          <p:cNvPr id="14" name="Text 11"/>
          <p:cNvSpPr/>
          <p:nvPr/>
        </p:nvSpPr>
        <p:spPr>
          <a:xfrm>
            <a:off x="5772269" y="8848606"/>
            <a:ext cx="1408033" cy="1759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350"/>
              </a:lnSpc>
              <a:buNone/>
            </a:pPr>
            <a:r>
              <a:rPr lang="en-US" sz="11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Content Refinement</a:t>
            </a:r>
            <a:endParaRPr lang="en-US" sz="1100" dirty="0"/>
          </a:p>
        </p:txBody>
      </p:sp>
      <p:sp>
        <p:nvSpPr>
          <p:cNvPr id="15" name="Text 12"/>
          <p:cNvSpPr/>
          <p:nvPr/>
        </p:nvSpPr>
        <p:spPr>
          <a:xfrm>
            <a:off x="523280" y="9096375"/>
            <a:ext cx="6657023" cy="191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500"/>
              </a:lnSpc>
              <a:buNone/>
            </a:pPr>
            <a:r>
              <a:rPr lang="en-US" sz="9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Combine Smart Skip with Comments Analysis to refine content pacing and topics.</a:t>
            </a:r>
            <a:endParaRPr lang="en-US" sz="900" dirty="0"/>
          </a:p>
        </p:txBody>
      </p:sp>
      <p:sp>
        <p:nvSpPr>
          <p:cNvPr id="16" name="Shape 13"/>
          <p:cNvSpPr/>
          <p:nvPr/>
        </p:nvSpPr>
        <p:spPr>
          <a:xfrm>
            <a:off x="7330440" y="9686330"/>
            <a:ext cx="6896338" cy="718066"/>
          </a:xfrm>
          <a:prstGeom prst="rect">
            <a:avLst/>
          </a:prstGeom>
          <a:solidFill>
            <a:srgbClr val="F3E8E8"/>
          </a:solidFill>
          <a:ln/>
        </p:spPr>
      </p:sp>
      <p:sp>
        <p:nvSpPr>
          <p:cNvPr id="17" name="Text 14"/>
          <p:cNvSpPr/>
          <p:nvPr/>
        </p:nvSpPr>
        <p:spPr>
          <a:xfrm>
            <a:off x="7450098" y="9805988"/>
            <a:ext cx="1408033" cy="1759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Visual &amp; SEO Appeal</a:t>
            </a:r>
            <a:endParaRPr lang="en-US" sz="1100" dirty="0"/>
          </a:p>
        </p:txBody>
      </p:sp>
      <p:sp>
        <p:nvSpPr>
          <p:cNvPr id="18" name="Text 15"/>
          <p:cNvSpPr/>
          <p:nvPr/>
        </p:nvSpPr>
        <p:spPr>
          <a:xfrm>
            <a:off x="7450098" y="10053757"/>
            <a:ext cx="6657023" cy="191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Use Thumbnail Analyzer alongside Pre-upload Recommendations for SEO and visual appeal.</a:t>
            </a:r>
            <a:endParaRPr lang="en-US" sz="900" dirty="0"/>
          </a:p>
        </p:txBody>
      </p:sp>
      <p:sp>
        <p:nvSpPr>
          <p:cNvPr id="19" name="Shape 16"/>
          <p:cNvSpPr/>
          <p:nvPr/>
        </p:nvSpPr>
        <p:spPr>
          <a:xfrm>
            <a:off x="403622" y="10643711"/>
            <a:ext cx="6896338" cy="718066"/>
          </a:xfrm>
          <a:prstGeom prst="roundRect">
            <a:avLst>
              <a:gd name="adj" fmla="val 2500"/>
            </a:avLst>
          </a:prstGeom>
          <a:solidFill>
            <a:srgbClr val="F3E8E8"/>
          </a:solidFill>
          <a:ln/>
        </p:spPr>
      </p:sp>
      <p:sp>
        <p:nvSpPr>
          <p:cNvPr id="20" name="Text 17"/>
          <p:cNvSpPr/>
          <p:nvPr/>
        </p:nvSpPr>
        <p:spPr>
          <a:xfrm>
            <a:off x="5772269" y="10763369"/>
            <a:ext cx="1408033" cy="1759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350"/>
              </a:lnSpc>
              <a:buNone/>
            </a:pPr>
            <a:r>
              <a:rPr lang="en-US" sz="11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Adaptive Strategy</a:t>
            </a:r>
            <a:endParaRPr lang="en-US" sz="1100" dirty="0"/>
          </a:p>
        </p:txBody>
      </p:sp>
      <p:sp>
        <p:nvSpPr>
          <p:cNvPr id="21" name="Text 18"/>
          <p:cNvSpPr/>
          <p:nvPr/>
        </p:nvSpPr>
        <p:spPr>
          <a:xfrm>
            <a:off x="523280" y="11011138"/>
            <a:ext cx="6657023" cy="191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500"/>
              </a:lnSpc>
              <a:buNone/>
            </a:pPr>
            <a:r>
              <a:rPr lang="en-US" sz="9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Regularly review analytics to adapt strategies and maintain growth momentum.</a:t>
            </a:r>
            <a:endParaRPr lang="en-US" sz="9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03553" y="817007"/>
            <a:ext cx="10042088" cy="6752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5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Clean, Clear, Consistent Branding Matters</a:t>
            </a:r>
            <a:endParaRPr lang="en-US" sz="4250" dirty="0"/>
          </a:p>
        </p:txBody>
      </p:sp>
      <p:sp>
        <p:nvSpPr>
          <p:cNvPr id="3" name="Shape 1"/>
          <p:cNvSpPr/>
          <p:nvPr/>
        </p:nvSpPr>
        <p:spPr>
          <a:xfrm>
            <a:off x="803553" y="2094786"/>
            <a:ext cx="516493" cy="516493"/>
          </a:xfrm>
          <a:prstGeom prst="roundRect">
            <a:avLst>
              <a:gd name="adj" fmla="val 6668"/>
            </a:avLst>
          </a:prstGeom>
          <a:solidFill>
            <a:srgbClr val="F3E8E8"/>
          </a:solidFill>
          <a:ln/>
        </p:spPr>
      </p:sp>
      <p:sp>
        <p:nvSpPr>
          <p:cNvPr id="4" name="Text 2"/>
          <p:cNvSpPr/>
          <p:nvPr/>
        </p:nvSpPr>
        <p:spPr>
          <a:xfrm>
            <a:off x="1549598" y="2173605"/>
            <a:ext cx="2739509" cy="3376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Simple &amp; Recognizable</a:t>
            </a:r>
            <a:endParaRPr lang="en-US" sz="2100" dirty="0"/>
          </a:p>
        </p:txBody>
      </p:sp>
      <p:sp>
        <p:nvSpPr>
          <p:cNvPr id="5" name="Text 3"/>
          <p:cNvSpPr/>
          <p:nvPr/>
        </p:nvSpPr>
        <p:spPr>
          <a:xfrm>
            <a:off x="1549598" y="2740819"/>
            <a:ext cx="5485567" cy="7343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8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Maintain a simple, recognizable style across thumbnails and video intros.</a:t>
            </a:r>
            <a:endParaRPr lang="en-US" sz="1800" dirty="0"/>
          </a:p>
        </p:txBody>
      </p:sp>
      <p:sp>
        <p:nvSpPr>
          <p:cNvPr id="6" name="Shape 4"/>
          <p:cNvSpPr/>
          <p:nvPr/>
        </p:nvSpPr>
        <p:spPr>
          <a:xfrm>
            <a:off x="803553" y="3934301"/>
            <a:ext cx="516493" cy="516493"/>
          </a:xfrm>
          <a:prstGeom prst="roundRect">
            <a:avLst>
              <a:gd name="adj" fmla="val 6668"/>
            </a:avLst>
          </a:prstGeom>
          <a:solidFill>
            <a:srgbClr val="F3E8E8"/>
          </a:solidFill>
          <a:ln/>
        </p:spPr>
      </p:sp>
      <p:sp>
        <p:nvSpPr>
          <p:cNvPr id="7" name="Text 5"/>
          <p:cNvSpPr/>
          <p:nvPr/>
        </p:nvSpPr>
        <p:spPr>
          <a:xfrm>
            <a:off x="1549598" y="4013121"/>
            <a:ext cx="2701171" cy="3376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Consistent Aesthetics</a:t>
            </a:r>
            <a:endParaRPr lang="en-US" sz="2100" dirty="0"/>
          </a:p>
        </p:txBody>
      </p:sp>
      <p:sp>
        <p:nvSpPr>
          <p:cNvPr id="8" name="Text 6"/>
          <p:cNvSpPr/>
          <p:nvPr/>
        </p:nvSpPr>
        <p:spPr>
          <a:xfrm>
            <a:off x="1549598" y="4580334"/>
            <a:ext cx="5485567" cy="7343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8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Use consistent color palettes and fonts to build channel identity.</a:t>
            </a:r>
            <a:endParaRPr lang="en-US" sz="1800" dirty="0"/>
          </a:p>
        </p:txBody>
      </p:sp>
      <p:sp>
        <p:nvSpPr>
          <p:cNvPr id="9" name="Shape 7"/>
          <p:cNvSpPr/>
          <p:nvPr/>
        </p:nvSpPr>
        <p:spPr>
          <a:xfrm>
            <a:off x="803553" y="5773817"/>
            <a:ext cx="516493" cy="516493"/>
          </a:xfrm>
          <a:prstGeom prst="roundRect">
            <a:avLst>
              <a:gd name="adj" fmla="val 6668"/>
            </a:avLst>
          </a:prstGeom>
          <a:solidFill>
            <a:srgbClr val="F3E8E8"/>
          </a:solidFill>
          <a:ln/>
        </p:spPr>
      </p:sp>
      <p:sp>
        <p:nvSpPr>
          <p:cNvPr id="10" name="Text 8"/>
          <p:cNvSpPr/>
          <p:nvPr/>
        </p:nvSpPr>
        <p:spPr>
          <a:xfrm>
            <a:off x="1549598" y="5852636"/>
            <a:ext cx="2701171" cy="3376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Boost Loyalty</a:t>
            </a:r>
            <a:endParaRPr lang="en-US" sz="2100" dirty="0"/>
          </a:p>
        </p:txBody>
      </p:sp>
      <p:sp>
        <p:nvSpPr>
          <p:cNvPr id="11" name="Text 9"/>
          <p:cNvSpPr/>
          <p:nvPr/>
        </p:nvSpPr>
        <p:spPr>
          <a:xfrm>
            <a:off x="1549598" y="6419850"/>
            <a:ext cx="5485567" cy="7343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8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Clear branding helps viewers instantly recognize your content, boosting loyalty and repeat viewership.</a:t>
            </a:r>
            <a:endParaRPr lang="en-US" sz="1800" dirty="0"/>
          </a:p>
        </p:txBody>
      </p:sp>
      <p:pic>
        <p:nvPicPr>
          <p:cNvPr id="1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2855" y="2094786"/>
            <a:ext cx="6231612" cy="35052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Custom</PresentationFormat>
  <Paragraphs>0</Paragraphs>
  <Slides>10</Slides>
  <Notes>10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lastModifiedBy>Pratham Mishra</cp:lastModifiedBy>
  <cp:revision>2</cp:revision>
  <dcterms:created xsi:type="dcterms:W3CDTF">2025-11-20T12:55:38Z</dcterms:created>
  <dcterms:modified xsi:type="dcterms:W3CDTF">2025-11-24T19:14:49Z</dcterms:modified>
</cp:coreProperties>
</file>